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73" r:id="rId3"/>
    <p:sldId id="259" r:id="rId4"/>
    <p:sldId id="261" r:id="rId5"/>
    <p:sldId id="262" r:id="rId6"/>
    <p:sldId id="264" r:id="rId7"/>
    <p:sldId id="274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A1474-4433-4562-B7E1-DEC50904FC24}" type="datetimeFigureOut">
              <a:rPr lang="en-US" smtClean="0"/>
              <a:t>12-Mar-19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8B671-04A9-46C7-81BC-F8DDB6A39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36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8B671-04A9-46C7-81BC-F8DDB6A397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3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iospress.nl/volume/black-swan-events-on-natos-eastern-flan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n.shatirishvili@weg.g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130246"/>
            <a:ext cx="8229600" cy="20162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a-G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ნატო-ს </a:t>
            </a:r>
            <a:r>
              <a:rPr lang="ka-G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</a:rPr>
              <a:t>პროგრამა</a:t>
            </a:r>
          </a:p>
          <a:p>
            <a:pPr marL="0" indent="0" algn="ctr">
              <a:buNone/>
            </a:pPr>
            <a:r>
              <a:rPr lang="ka-GE" sz="2400" b="1" dirty="0" smtClean="0">
                <a:solidFill>
                  <a:srgbClr val="446CAA"/>
                </a:solidFill>
                <a:latin typeface="Sylfaen" pitchFamily="18" charset="0"/>
              </a:rPr>
              <a:t>მეცნიერება მშვიდობისა და უსაფრთხოებისთვის</a:t>
            </a:r>
          </a:p>
          <a:p>
            <a:pPr marL="0" indent="0" algn="ctr">
              <a:buNone/>
            </a:pPr>
            <a:endParaRPr lang="ka-GE" sz="2400" b="1" dirty="0">
              <a:solidFill>
                <a:srgbClr val="446CAA"/>
              </a:solidFill>
              <a:latin typeface="Sylfaen" pitchFamily="18" charset="0"/>
            </a:endParaRPr>
          </a:p>
          <a:p>
            <a:pPr marL="0" indent="0" algn="ctr">
              <a:buNone/>
            </a:pPr>
            <a:r>
              <a:rPr lang="ka-GE" sz="2400" dirty="0">
                <a:latin typeface="Sylfaen" pitchFamily="18" charset="0"/>
              </a:rPr>
              <a:t>კვლევითი სემინარები (Advanced</a:t>
            </a:r>
            <a:r>
              <a:rPr lang="en-US" sz="2400" dirty="0">
                <a:latin typeface="Sylfaen" pitchFamily="18" charset="0"/>
              </a:rPr>
              <a:t> </a:t>
            </a:r>
            <a:r>
              <a:rPr lang="ka-GE" sz="2400" dirty="0">
                <a:latin typeface="Sylfaen" pitchFamily="18" charset="0"/>
              </a:rPr>
              <a:t>Research</a:t>
            </a:r>
            <a:r>
              <a:rPr lang="en-US" sz="2400" dirty="0">
                <a:latin typeface="Sylfaen" pitchFamily="18" charset="0"/>
              </a:rPr>
              <a:t> </a:t>
            </a:r>
            <a:r>
              <a:rPr lang="ka-GE" sz="2400" dirty="0">
                <a:latin typeface="Sylfaen" pitchFamily="18" charset="0"/>
              </a:rPr>
              <a:t>Workshops)</a:t>
            </a:r>
            <a:endParaRPr lang="ka-GE" sz="2400" b="1" dirty="0" smtClean="0">
              <a:solidFill>
                <a:srgbClr val="446CAA"/>
              </a:solidFill>
              <a:latin typeface="Sylfaen" pitchFamily="18" charset="0"/>
            </a:endParaRPr>
          </a:p>
          <a:p>
            <a:pPr marL="0" indent="0" algn="ctr">
              <a:buNone/>
            </a:pPr>
            <a:endParaRPr lang="ka-GE" sz="1800" dirty="0" smtClean="0">
              <a:latin typeface="Sylfae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5957317"/>
            <a:ext cx="8229600" cy="344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a-GE" sz="1600" b="1" dirty="0" smtClean="0">
                <a:latin typeface="Sylfaen" pitchFamily="18" charset="0"/>
              </a:rPr>
              <a:t>2019 წლის 13 მარტი</a:t>
            </a:r>
            <a:endParaRPr lang="ka-GE" sz="1600" dirty="0">
              <a:latin typeface="Sylfae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6301891"/>
            <a:ext cx="8229600" cy="38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a-GE" sz="1600" b="1" dirty="0" smtClean="0">
                <a:latin typeface="Sylfaen" pitchFamily="18" charset="0"/>
              </a:rPr>
              <a:t>თბილისი</a:t>
            </a:r>
            <a:endParaRPr lang="ka-GE" sz="1600" dirty="0" smtClean="0">
              <a:latin typeface="Sylfae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774691"/>
            <a:ext cx="2289053" cy="118262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281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ka-GE" dirty="0" smtClean="0"/>
              <a:t>ჩვენ შესახებ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7931224" cy="4104456"/>
          </a:xfrm>
        </p:spPr>
        <p:txBody>
          <a:bodyPr>
            <a:normAutofit/>
          </a:bodyPr>
          <a:lstStyle/>
          <a:p>
            <a:r>
              <a:rPr lang="ka-GE" sz="1800" b="1" dirty="0"/>
              <a:t>კვლევა</a:t>
            </a:r>
            <a:r>
              <a:rPr lang="ka-GE" sz="1800" dirty="0"/>
              <a:t>: საერთაშორისო გამოცდილების და პრაქტიკის შესწავლა ენერგეტიკული უსაფრთხოების, ენერგეტიკის მართვის, რეგულირების, თანამედროვე ტექნოლოგიების და სხვა </a:t>
            </a:r>
            <a:r>
              <a:rPr lang="ka-GE" sz="1800" dirty="0" smtClean="0"/>
              <a:t>საკითხებში</a:t>
            </a:r>
          </a:p>
          <a:p>
            <a:r>
              <a:rPr lang="ka-GE" sz="1800" b="1" dirty="0"/>
              <a:t>ანალიზი</a:t>
            </a:r>
            <a:r>
              <a:rPr lang="ka-GE" sz="1800" dirty="0"/>
              <a:t>: ენერგეტიკის და გარემოს დაცვის სექტორების საკანონმდებლო გარემოს, მართვის, რეგულირების, ექსპლუატაციისა და სხვა სფეროებში არსებული მდგომარეობის </a:t>
            </a:r>
            <a:r>
              <a:rPr lang="ka-GE" sz="1800" dirty="0" smtClean="0"/>
              <a:t>ანალიზი</a:t>
            </a:r>
          </a:p>
          <a:p>
            <a:r>
              <a:rPr lang="ka-GE" sz="1800" b="1" dirty="0"/>
              <a:t>ცნობიერების ამაღლება და </a:t>
            </a:r>
            <a:r>
              <a:rPr lang="ka-GE" sz="1800" b="1" dirty="0" smtClean="0"/>
              <a:t>ადვოკატირება </a:t>
            </a:r>
            <a:r>
              <a:rPr lang="ka-GE" sz="1800" dirty="0"/>
              <a:t>სამთავრობო, ადგილობრივი/საერთაშორისო არასამთავრობო ორგანიზაციების, დონორების, კვლევითი და სასწავლო დაწესებულებებისათვის ინფორმაციის მიწოდება ენერგეტიკული და გარემოსდაცვითი საკითხების შესახებ. </a:t>
            </a:r>
            <a:endParaRPr lang="ka-GE" sz="1800" b="1" dirty="0" smtClean="0"/>
          </a:p>
          <a:p>
            <a:r>
              <a:rPr lang="ka-GE" sz="1800" b="1" dirty="0"/>
              <a:t>საგანმანათლებლო საქმიანობა:</a:t>
            </a:r>
            <a:r>
              <a:rPr lang="ka-GE" sz="1800" dirty="0"/>
              <a:t> სასწავლო პროგრამების და კურსების შემუშავება სხვადასხვა მიზნობრივი ჯგუფისათვის (საჯარო/კერძო სექტორი, მედია, სტუდენტები).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7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0" y="1988840"/>
            <a:ext cx="3101516" cy="47525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a-GE" sz="1800" b="1" dirty="0" smtClean="0">
                <a:solidFill>
                  <a:srgbClr val="446CAA"/>
                </a:solidFill>
              </a:rPr>
              <a:t>მონაწილეობა </a:t>
            </a:r>
            <a:r>
              <a:rPr lang="ka-GE" sz="1800" b="1" dirty="0">
                <a:solidFill>
                  <a:srgbClr val="446CAA"/>
                </a:solidFill>
              </a:rPr>
              <a:t>ნატო-ს </a:t>
            </a:r>
            <a:r>
              <a:rPr lang="ka-GE" sz="1800" b="1" dirty="0" smtClean="0">
                <a:solidFill>
                  <a:srgbClr val="446CAA"/>
                </a:solidFill>
              </a:rPr>
              <a:t>პროგრამაში</a:t>
            </a:r>
            <a:endParaRPr lang="ka-GE" sz="1800" b="1" dirty="0">
              <a:solidFill>
                <a:srgbClr val="446CAA"/>
              </a:solidFill>
            </a:endParaRPr>
          </a:p>
          <a:p>
            <a:pPr marL="0" indent="0" algn="ctr">
              <a:buNone/>
            </a:pPr>
            <a:r>
              <a:rPr lang="ka-GE" sz="1800" b="1" dirty="0">
                <a:solidFill>
                  <a:srgbClr val="446CAA"/>
                </a:solidFill>
                <a:latin typeface="Sylfaen" pitchFamily="18" charset="0"/>
              </a:rPr>
              <a:t>მეცნიერება მშვიდობისა და უსაფრთხოებისთვის</a:t>
            </a:r>
          </a:p>
          <a:p>
            <a:pPr marL="0" lvl="0" indent="0">
              <a:spcBef>
                <a:spcPts val="1200"/>
              </a:spcBef>
              <a:buClr>
                <a:srgbClr val="446CAA"/>
              </a:buClr>
              <a:buSzPct val="80000"/>
              <a:buNone/>
            </a:pPr>
            <a:r>
              <a:rPr lang="ka-GE" sz="1800" dirty="0" smtClean="0">
                <a:latin typeface="Sylfaen" pitchFamily="18" charset="0"/>
              </a:rPr>
              <a:t>5-6  </a:t>
            </a:r>
            <a:r>
              <a:rPr lang="ka-GE" sz="1800" dirty="0">
                <a:latin typeface="Sylfaen" pitchFamily="18" charset="0"/>
              </a:rPr>
              <a:t>დეკემბერი 2016 - </a:t>
            </a:r>
            <a:r>
              <a:rPr lang="ka-GE" sz="1800" dirty="0" smtClean="0">
                <a:latin typeface="Sylfaen" pitchFamily="18" charset="0"/>
              </a:rPr>
              <a:t>კვლევითი სემინარი „უსაფრთხოების </a:t>
            </a:r>
            <a:r>
              <a:rPr lang="ka-GE" sz="1800" dirty="0">
                <a:latin typeface="Sylfaen" pitchFamily="18" charset="0"/>
              </a:rPr>
              <a:t>ახალი რისკების მართვა ენერგეტიკული ნაკადებისთვის სამხრეთ </a:t>
            </a:r>
            <a:r>
              <a:rPr lang="ka-GE" sz="1800" dirty="0" smtClean="0">
                <a:latin typeface="Sylfaen" pitchFamily="18" charset="0"/>
              </a:rPr>
              <a:t>კავკასიაში“</a:t>
            </a:r>
          </a:p>
          <a:p>
            <a:pPr marL="0" lvl="0" indent="0">
              <a:spcBef>
                <a:spcPts val="1200"/>
              </a:spcBef>
              <a:buClr>
                <a:srgbClr val="446CAA"/>
              </a:buClr>
              <a:buSzPct val="80000"/>
              <a:buNone/>
            </a:pPr>
            <a:r>
              <a:rPr lang="ka-GE" sz="1800" dirty="0" smtClean="0">
                <a:latin typeface="Sylfaen" pitchFamily="18" charset="0"/>
              </a:rPr>
              <a:t>პარტნიორი: </a:t>
            </a:r>
            <a:r>
              <a:rPr lang="ka-GE" sz="1800" dirty="0"/>
              <a:t>ლიტვის რესპუბლიკის გენერალ იონას ზემაიტისის სამხედრო </a:t>
            </a:r>
            <a:r>
              <a:rPr lang="ka-GE" sz="1800" dirty="0" smtClean="0"/>
              <a:t>აკადემია</a:t>
            </a:r>
            <a:endParaRPr lang="ka-GE" sz="1800" dirty="0" smtClean="0">
              <a:latin typeface="Sylfaen" pitchFamily="18" charset="0"/>
            </a:endParaRPr>
          </a:p>
          <a:p>
            <a:pPr lvl="0">
              <a:spcBef>
                <a:spcPts val="1200"/>
              </a:spcBef>
              <a:buClr>
                <a:srgbClr val="446CAA"/>
              </a:buClr>
              <a:buSzPct val="80000"/>
              <a:buFont typeface="Wingdings" pitchFamily="2" charset="2"/>
              <a:buChar char="q"/>
            </a:pPr>
            <a:endParaRPr lang="ka-GE" sz="1400" dirty="0">
              <a:latin typeface="Sylfaen" pitchFamily="18" charset="0"/>
            </a:endParaRPr>
          </a:p>
        </p:txBody>
      </p:sp>
      <p:pic>
        <p:nvPicPr>
          <p:cNvPr id="2050" name="Picture 2" descr="http://weg.ge/sites/default/files/15369252_1304291149633905_771773876062839163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4601384" cy="307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985" y="2160152"/>
            <a:ext cx="3790488" cy="4697847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ka-GE" sz="1600" dirty="0" smtClean="0"/>
              <a:t>სემინარში მონაწილეობა მიიღო 25-მდე </a:t>
            </a:r>
            <a:r>
              <a:rPr lang="ka-GE" sz="1600" dirty="0"/>
              <a:t>საერთაშორისო და ადგილობრივმა </a:t>
            </a:r>
            <a:r>
              <a:rPr lang="ka-GE" sz="1600" dirty="0" smtClean="0"/>
              <a:t>ექსპერტმა. 6 თემატური პანელი:</a:t>
            </a:r>
            <a:endParaRPr lang="ka-GE" sz="1600" dirty="0"/>
          </a:p>
          <a:p>
            <a:pPr fontAlgn="base">
              <a:buFont typeface="+mj-lt"/>
              <a:buAutoNum type="arabicPeriod"/>
            </a:pPr>
            <a:r>
              <a:rPr lang="ka-GE" sz="1600" dirty="0"/>
              <a:t>ენერგეტიკული უსაფრთხოების ლანდშაფტი ეროვნული და საერთაშორისო პერსპექტივებიდან</a:t>
            </a:r>
          </a:p>
          <a:p>
            <a:pPr fontAlgn="base">
              <a:buFont typeface="+mj-lt"/>
              <a:buAutoNum type="arabicPeriod"/>
            </a:pPr>
            <a:r>
              <a:rPr lang="ka-GE" sz="1600" dirty="0"/>
              <a:t>სიახლეები რეგიონული ენერგეტიკული სატრანზიტო პროექტების შესახებ</a:t>
            </a:r>
          </a:p>
          <a:p>
            <a:pPr fontAlgn="base">
              <a:buFont typeface="+mj-lt"/>
              <a:buAutoNum type="arabicPeriod"/>
            </a:pPr>
            <a:r>
              <a:rPr lang="ka-GE" sz="1600" dirty="0"/>
              <a:t>ნატოს ენერგეტიკული უსაფრთხოების პოლიტიკის ჩამოყალიბება და მორგება </a:t>
            </a:r>
            <a:r>
              <a:rPr lang="ka-GE" sz="1600" dirty="0" smtClean="0"/>
              <a:t>რეგიონზე</a:t>
            </a:r>
          </a:p>
          <a:p>
            <a:pPr fontAlgn="base">
              <a:buFont typeface="+mj-lt"/>
              <a:buAutoNum type="arabicPeriod"/>
            </a:pPr>
            <a:r>
              <a:rPr lang="ka-GE" sz="1600" dirty="0"/>
              <a:t>უსაფრთხოების გამოწვევები კრიტიკული ენერგეტიკული ინფრასტრუქტურისთვის</a:t>
            </a:r>
          </a:p>
          <a:p>
            <a:pPr fontAlgn="base"/>
            <a:endParaRPr lang="ka-GE" sz="1400" dirty="0"/>
          </a:p>
          <a:p>
            <a:pPr marL="0" indent="0" algn="ctr">
              <a:buNone/>
            </a:pPr>
            <a:endParaRPr lang="ka-GE" sz="1400" dirty="0">
              <a:latin typeface="Sylfaen" pitchFamily="18" charset="0"/>
            </a:endParaRPr>
          </a:p>
        </p:txBody>
      </p:sp>
      <p:pic>
        <p:nvPicPr>
          <p:cNvPr id="3074" name="Picture 2" descr="http://weg.ge/sites/default/files/15403627_1304291949633825_3277578581416037806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60152"/>
            <a:ext cx="507037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881" y="5544528"/>
            <a:ext cx="5319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a-GE" sz="1600" dirty="0" smtClean="0"/>
              <a:t>5.   რეგიონისთვის </a:t>
            </a:r>
            <a:r>
              <a:rPr lang="ka-GE" sz="1600" dirty="0"/>
              <a:t>ენერგეტიკული უსაფრთხოების </a:t>
            </a:r>
            <a:r>
              <a:rPr lang="ka-GE" sz="1600" dirty="0" smtClean="0"/>
              <a:t>      შედეგების გაანალიზება</a:t>
            </a:r>
          </a:p>
          <a:p>
            <a:pPr fontAlgn="base"/>
            <a:r>
              <a:rPr lang="ka-GE" sz="1600" dirty="0" smtClean="0"/>
              <a:t>6.    რეგიონული </a:t>
            </a:r>
            <a:r>
              <a:rPr lang="ka-GE" sz="1600" dirty="0"/>
              <a:t>თანამშრომლობა ენერგეტიკული უსაფრთხოებისთვის</a:t>
            </a:r>
            <a:endParaRPr lang="ka-GE" sz="16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144" y="2420888"/>
            <a:ext cx="2921496" cy="3582519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ka-GE" sz="1800" dirty="0"/>
              <a:t>19-20 </a:t>
            </a:r>
            <a:r>
              <a:rPr lang="ka-GE" sz="1800" dirty="0"/>
              <a:t>აპრილი 2018, ბუქარესტი, რუმინეთი --“მაღალი დონის სამუშაო შეხვედრა „შავი გედები აღმოსავლეთ ფლანგზე</a:t>
            </a:r>
            <a:r>
              <a:rPr lang="ka-GE" sz="1800" dirty="0" smtClean="0"/>
              <a:t>“</a:t>
            </a:r>
          </a:p>
          <a:p>
            <a:pPr marL="0" lvl="0" indent="0" algn="ctr">
              <a:buNone/>
            </a:pPr>
            <a:endParaRPr lang="ka-GE" sz="1800" dirty="0" smtClean="0"/>
          </a:p>
          <a:p>
            <a:pPr marL="0" lvl="0" indent="0" algn="ctr">
              <a:buNone/>
            </a:pPr>
            <a:r>
              <a:rPr lang="ka-GE" sz="1800" dirty="0" smtClean="0"/>
              <a:t>პარტნიორი</a:t>
            </a:r>
            <a:r>
              <a:rPr lang="ka-GE" sz="1800" dirty="0"/>
              <a:t>: „რუმინეთის ახალი სტრატეგიული </a:t>
            </a:r>
            <a:r>
              <a:rPr lang="ka-GE" sz="1800" dirty="0" smtClean="0"/>
              <a:t>ცენტრი</a:t>
            </a:r>
            <a:r>
              <a:rPr lang="ka-GE" sz="1400" dirty="0" smtClean="0"/>
              <a:t>“</a:t>
            </a:r>
            <a:endParaRPr lang="ka-GE" sz="1400" dirty="0"/>
          </a:p>
          <a:p>
            <a:pPr marL="0" lvl="0" indent="0" algn="ctr">
              <a:buNone/>
            </a:pPr>
            <a:endParaRPr lang="en-US" sz="1400" dirty="0"/>
          </a:p>
        </p:txBody>
      </p:sp>
      <p:pic>
        <p:nvPicPr>
          <p:cNvPr id="5122" name="Picture 2" descr="Image result for Black Swans on the Eastern F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44" y="2204864"/>
            <a:ext cx="5156200" cy="285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373216"/>
            <a:ext cx="8322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i="1" dirty="0"/>
              <a:t>სამუშაო შეხვედრის განმავლობაში ექსპერტებმა იმსჯელეს იმ სავარაუდო სცენარებზე, რომლებიც შეიძლება რეგიონებში განვითარდეს და მნიშვნელოვანი გავლენა იქონიოს ქვეყნების სოციო-ეკონომიკურ განვითარებასა და უსაფრთხოებაზე. </a:t>
            </a:r>
            <a:endParaRPr lang="en-US" i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104" y="2132856"/>
            <a:ext cx="3425552" cy="439248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ka-GE" sz="1600" dirty="0" smtClean="0"/>
              <a:t>მონაწილეები რუმინეთიდან</a:t>
            </a:r>
            <a:r>
              <a:rPr lang="ka-GE" sz="1600" dirty="0"/>
              <a:t>, საქართველოდან, სომხეთიდან, აზერბაიჯანიდან, თურქეთიდან, ბულგარეთიდან, საბერძნეთიდან, სერბეთიდან, ხორვატიიდან, ყოფილი იუგოსლავიის რესპუბლიკა მაკედონიიდან, სლოვენიიდან, ბოსნია და ჰერცოგოვინიდან, ალბანეთიდან, მოლდოვის რესპუბლიკიდან და უკრაინიდან ისაუბრეს საზღვრებთან, საზღვაო პორტებთან, ტერორიზმთან, ენერგეტიკულ უსაფრთხოებასთან და კიბერ უსაფრთხოებასთან დაკავშირებულ პოტენციურ საფრთხეებზე.</a:t>
            </a:r>
            <a:endParaRPr lang="en-US" sz="1600" dirty="0"/>
          </a:p>
        </p:txBody>
      </p:sp>
      <p:pic>
        <p:nvPicPr>
          <p:cNvPr id="4098" name="Picture 2" descr="Image result for Black Swans on the Eastern F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5065458" cy="337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2060848"/>
            <a:ext cx="2924175" cy="4505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952" y="220486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http://ebooks.iospress.nl/volume/black-swan-events-on-natos-eastern-flank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43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3356992"/>
            <a:ext cx="7715200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a-GE" sz="2000" b="1" dirty="0" smtClean="0">
                <a:solidFill>
                  <a:srgbClr val="446CAA"/>
                </a:solidFill>
                <a:latin typeface="Sylfaen" panose="010A0502050306030303" pitchFamily="18" charset="0"/>
              </a:rPr>
              <a:t>მადლობა ყურადღებისთვის</a:t>
            </a:r>
            <a:r>
              <a:rPr lang="ka-GE" sz="2000" b="1" dirty="0">
                <a:solidFill>
                  <a:srgbClr val="446CAA"/>
                </a:solidFill>
                <a:latin typeface="Sylfaen" panose="010A0502050306030303" pitchFamily="18" charset="0"/>
              </a:rPr>
              <a:t>!</a:t>
            </a:r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r>
              <a:rPr lang="ka-GE" sz="1600" dirty="0" smtClean="0"/>
              <a:t>ნატალია შათირიშვილი</a:t>
            </a:r>
          </a:p>
          <a:p>
            <a:pPr marL="0" indent="0" algn="ctr">
              <a:buNone/>
            </a:pPr>
            <a:r>
              <a:rPr lang="en-US" sz="1600" dirty="0" smtClean="0">
                <a:hlinkClick r:id="rId2"/>
              </a:rPr>
              <a:t>n.shatirishvili@weg.ge</a:t>
            </a:r>
            <a:r>
              <a:rPr lang="en-US" sz="1600" dirty="0" smtClean="0"/>
              <a:t> </a:t>
            </a:r>
            <a:endParaRPr lang="ka-GE" sz="1600" dirty="0"/>
          </a:p>
        </p:txBody>
      </p:sp>
    </p:spTree>
    <p:extLst>
      <p:ext uri="{BB962C8B-B14F-4D97-AF65-F5344CB8AC3E}">
        <p14:creationId xmlns:p14="http://schemas.microsoft.com/office/powerpoint/2010/main" val="31021034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235</Words>
  <Application>Microsoft Office PowerPoint</Application>
  <PresentationFormat>On-screen Show (4:3)</PresentationFormat>
  <Paragraphs>33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Sylfaen</vt:lpstr>
      <vt:lpstr>Wingdings</vt:lpstr>
      <vt:lpstr>Office Theme</vt:lpstr>
      <vt:lpstr>PowerPoint Presentation</vt:lpstr>
      <vt:lpstr>ჩვენ შესახებ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niniko ninikoo</dc:creator>
  <cp:lastModifiedBy>nataliashat@live.com</cp:lastModifiedBy>
  <cp:revision>114</cp:revision>
  <dcterms:created xsi:type="dcterms:W3CDTF">2006-08-16T00:00:00Z</dcterms:created>
  <dcterms:modified xsi:type="dcterms:W3CDTF">2019-03-12T14:29:48Z</dcterms:modified>
</cp:coreProperties>
</file>